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56" r:id="rId2"/>
    <p:sldId id="257" r:id="rId3"/>
    <p:sldId id="260" r:id="rId4"/>
    <p:sldId id="258" r:id="rId5"/>
    <p:sldId id="259"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a:srgbClr val="79C8FF"/>
    <a:srgbClr val="0068B0"/>
    <a:srgbClr val="FFC000"/>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800" autoAdjust="0"/>
  </p:normalViewPr>
  <p:slideViewPr>
    <p:cSldViewPr>
      <p:cViewPr>
        <p:scale>
          <a:sx n="110" d="100"/>
          <a:sy n="110" d="100"/>
        </p:scale>
        <p:origin x="-72"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5C20DF-0E53-4089-909C-9C7821CF31E8}" type="datetimeFigureOut">
              <a:rPr lang="en-US" smtClean="0"/>
              <a:pPr/>
              <a:t>11/23/2011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DF2141-B38F-414B-B251-AC643C0610B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On this expertly written and designed webpage, TD Ameritrade echoes back the concerns that individual investors are likely to have when selecting a stockbroker. Notice how well the writing moves the reader from the high-level message to six individual supporting points—each of which is a major audience need—and then on to more detailed information. The clean, focused design is equally effective and works in close harmony with the text. The layout guides the reader’s eye from the upper left corner, downward to the six key support points, and then across to the right for additional layers of detail.</a:t>
            </a:r>
            <a:r>
              <a:rPr lang="en-US" sz="1200" kern="1200" baseline="0" dirty="0" smtClean="0">
                <a:solidFill>
                  <a:schemeClr val="tx1"/>
                </a:solidFill>
                <a:latin typeface="+mn-lt"/>
                <a:ea typeface="+mn-ea"/>
                <a:cs typeface="+mn-cs"/>
              </a:rPr>
              <a:t> If the eye follows this circular flow, it ends up in the single “hotspot” on the screen, the Kiplinger’s endorsement/call to action block.</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DF2141-B38F-414B-B251-AC643C0610BE}"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t>
            </a:r>
            <a:r>
              <a:rPr lang="en-US" i="1" dirty="0" smtClean="0"/>
              <a:t>choose-choose-choose</a:t>
            </a:r>
            <a:r>
              <a:rPr lang="en-US" baseline="0" dirty="0" smtClean="0"/>
              <a:t> repetition flows naturally down the left side of the screen.</a:t>
            </a:r>
            <a:endParaRPr lang="en-US" dirty="0"/>
          </a:p>
        </p:txBody>
      </p:sp>
      <p:sp>
        <p:nvSpPr>
          <p:cNvPr id="4" name="Slide Number Placeholder 3"/>
          <p:cNvSpPr>
            <a:spLocks noGrp="1"/>
          </p:cNvSpPr>
          <p:nvPr>
            <p:ph type="sldNum" sz="quarter" idx="10"/>
          </p:nvPr>
        </p:nvSpPr>
        <p:spPr/>
        <p:txBody>
          <a:bodyPr/>
          <a:lstStyle/>
          <a:p>
            <a:fld id="{39DF2141-B38F-414B-B251-AC643C0610BE}"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Along the way down the page, readers encounter</a:t>
            </a:r>
            <a:r>
              <a:rPr lang="en-US" baseline="0" dirty="0" smtClean="0"/>
              <a:t> a short headline with promotional promise and a brief paragraph that starts to pay off that promise.</a:t>
            </a:r>
            <a:endParaRPr lang="en-US" dirty="0"/>
          </a:p>
        </p:txBody>
      </p:sp>
      <p:sp>
        <p:nvSpPr>
          <p:cNvPr id="4" name="Slide Number Placeholder 3"/>
          <p:cNvSpPr>
            <a:spLocks noGrp="1"/>
          </p:cNvSpPr>
          <p:nvPr>
            <p:ph type="sldNum" sz="quarter" idx="10"/>
          </p:nvPr>
        </p:nvSpPr>
        <p:spPr/>
        <p:txBody>
          <a:bodyPr/>
          <a:lstStyle/>
          <a:p>
            <a:fld id="{39DF2141-B38F-414B-B251-AC643C0610BE}"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six supporting points provide the next</a:t>
            </a:r>
            <a:r>
              <a:rPr lang="en-US" sz="1200" kern="1200" baseline="0" dirty="0" smtClean="0">
                <a:solidFill>
                  <a:schemeClr val="tx1"/>
                </a:solidFill>
                <a:latin typeface="+mn-lt"/>
                <a:ea typeface="+mn-ea"/>
                <a:cs typeface="+mn-cs"/>
              </a:rPr>
              <a:t> level of proof to support the high-level message</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DF2141-B38F-414B-B251-AC643C0610BE}"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For each of the six</a:t>
            </a:r>
            <a:r>
              <a:rPr lang="en-US" sz="1200" kern="1200" baseline="0" dirty="0" smtClean="0">
                <a:solidFill>
                  <a:schemeClr val="tx1"/>
                </a:solidFill>
                <a:latin typeface="+mn-lt"/>
                <a:ea typeface="+mn-ea"/>
                <a:cs typeface="+mn-cs"/>
              </a:rPr>
              <a:t> points, the page flows naturally across, from the labeled link to the short subheading and its accompanying detail paragraph and on to a link that provides the final level of detail.</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DF2141-B38F-414B-B251-AC643C0610BE}"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Unlike many webpages that hit visitors with multiple visual hotspots that pull the eye back and forth</a:t>
            </a:r>
            <a:r>
              <a:rPr lang="en-US" sz="1200" kern="1200" baseline="0" dirty="0" smtClean="0">
                <a:solidFill>
                  <a:schemeClr val="tx1"/>
                </a:solidFill>
                <a:latin typeface="+mn-lt"/>
                <a:ea typeface="+mn-ea"/>
                <a:cs typeface="+mn-cs"/>
              </a:rPr>
              <a:t>, this screen has a single dominant grabber that doesn’t impede the main messaging flow. The reader’s attention might get pulled over there momentarily, but it’s easy to absorb that endorsement message and then continue with the main flow of the page.</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The hotspot also works well as a concluding call-to-action (“Open an Account”) for visitors who’ve followed the circular flow and read enough to be convinced.</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DF2141-B38F-414B-B251-AC643C0610BE}"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circular</a:t>
            </a:r>
            <a:r>
              <a:rPr lang="en-US" sz="1200" kern="1200" baseline="0" dirty="0" smtClean="0">
                <a:solidFill>
                  <a:schemeClr val="tx1"/>
                </a:solidFill>
                <a:latin typeface="+mn-lt"/>
                <a:ea typeface="+mn-ea"/>
                <a:cs typeface="+mn-cs"/>
              </a:rPr>
              <a:t> flow from top left corner, down the left side, across to the bottom right corner and then up to the hotspot takes the reader from the high-level message, through the support points at successive level of detail and delivers them directly to the call the action.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Whether the reader’s eye is grabbed first by the “A better way to invest” headline or the “#1” endorsement hotspot and then moves over to the headline, this webpage is also a great example of the “AIDA” model in action: get their attention, build interest with some intriguing claims, increase desire by supporting those claims, and then ask for a decision.</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DF2141-B38F-414B-B251-AC643C0610BE}"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2B5E5408-F4BB-4C86-9C61-B446B0D31D36}" type="datetimeFigureOut">
              <a:rPr lang="en-US" smtClean="0"/>
              <a:pPr/>
              <a:t>11/23/2011</a:t>
            </a:fld>
            <a:endParaRPr lang="en-US"/>
          </a:p>
        </p:txBody>
      </p:sp>
      <p:sp>
        <p:nvSpPr>
          <p:cNvPr id="17" name="Footer Placeholder 16"/>
          <p:cNvSpPr>
            <a:spLocks noGrp="1"/>
          </p:cNvSpPr>
          <p:nvPr>
            <p:ph type="ftr" sz="quarter" idx="11"/>
          </p:nvPr>
        </p:nvSpPr>
        <p:spPr>
          <a:xfrm>
            <a:off x="2898648" y="6355080"/>
            <a:ext cx="3474720" cy="365760"/>
          </a:xfrm>
          <a:prstGeom prst="rect">
            <a:avLst/>
          </a:prstGeom>
        </p:spPr>
        <p:txBody>
          <a:bodyPr/>
          <a:lstStyle/>
          <a:p>
            <a:endParaRPr lang="en-US" dirty="0"/>
          </a:p>
        </p:txBody>
      </p:sp>
      <p:sp>
        <p:nvSpPr>
          <p:cNvPr id="29" name="Slide Number Placeholder 28"/>
          <p:cNvSpPr>
            <a:spLocks noGrp="1"/>
          </p:cNvSpPr>
          <p:nvPr>
            <p:ph type="sldNum" sz="quarter" idx="12"/>
          </p:nvPr>
        </p:nvSpPr>
        <p:spPr>
          <a:xfrm>
            <a:off x="1216152" y="6355080"/>
            <a:ext cx="1219200" cy="365760"/>
          </a:xfrm>
          <a:prstGeom prst="rect">
            <a:avLst/>
          </a:prstGeom>
        </p:spPr>
        <p:txBody>
          <a:bodyPr/>
          <a:lstStyle/>
          <a:p>
            <a:fld id="{07F3F220-A92B-4003-B64E-7BAA0293B38B}"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5E5408-F4BB-4C86-9C61-B446B0D31D36}" type="datetimeFigureOut">
              <a:rPr lang="en-US" smtClean="0"/>
              <a:pPr/>
              <a:t>11/23/2011</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a:xfrm>
            <a:off x="612648" y="6356350"/>
            <a:ext cx="1981200" cy="365760"/>
          </a:xfrm>
          <a:prstGeom prst="rect">
            <a:avLst/>
          </a:prstGeom>
        </p:spPr>
        <p:txBody>
          <a:bodyPr/>
          <a:lstStyle/>
          <a:p>
            <a:fld id="{07F3F220-A92B-4003-B64E-7BAA0293B38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5E5408-F4BB-4C86-9C61-B446B0D31D36}" type="datetimeFigureOut">
              <a:rPr lang="en-US" smtClean="0"/>
              <a:pPr/>
              <a:t>11/23/2011</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a:xfrm>
            <a:off x="612648" y="6356350"/>
            <a:ext cx="1981200" cy="365760"/>
          </a:xfrm>
          <a:prstGeom prst="rect">
            <a:avLst/>
          </a:prstGeom>
        </p:spPr>
        <p:txBody>
          <a:bodyPr/>
          <a:lstStyle/>
          <a:p>
            <a:fld id="{07F3F220-A92B-4003-B64E-7BAA0293B38B}"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B5E5408-F4BB-4C86-9C61-B446B0D31D36}" type="datetimeFigureOut">
              <a:rPr lang="en-US" smtClean="0"/>
              <a:pPr/>
              <a:t>11/23/2011</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7" name="Footer Placeholder 4"/>
          <p:cNvSpPr txBox="1">
            <a:spLocks/>
          </p:cNvSpPr>
          <p:nvPr userDrawn="1"/>
        </p:nvSpPr>
        <p:spPr>
          <a:xfrm>
            <a:off x="609600" y="6356350"/>
            <a:ext cx="5791200" cy="36576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Bovée and Thill Business Communication Hall of Fame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2B5E5408-F4BB-4C86-9C61-B446B0D31D36}" type="datetimeFigureOut">
              <a:rPr lang="en-US" smtClean="0"/>
              <a:pPr/>
              <a:t>11/23/2011</a:t>
            </a:fld>
            <a:endParaRPr lang="en-US"/>
          </a:p>
        </p:txBody>
      </p:sp>
      <p:sp>
        <p:nvSpPr>
          <p:cNvPr id="5" name="Footer Placeholder 4"/>
          <p:cNvSpPr>
            <a:spLocks noGrp="1"/>
          </p:cNvSpPr>
          <p:nvPr>
            <p:ph type="ftr" sz="quarter" idx="11"/>
          </p:nvPr>
        </p:nvSpPr>
        <p:spPr>
          <a:xfrm>
            <a:off x="2898648" y="6355080"/>
            <a:ext cx="3474720" cy="365760"/>
          </a:xfrm>
          <a:prstGeom prst="rect">
            <a:avLst/>
          </a:prstGeom>
        </p:spPr>
        <p:txBody>
          <a:bodyPr/>
          <a:lstStyle/>
          <a:p>
            <a:endParaRPr lang="en-US"/>
          </a:p>
        </p:txBody>
      </p:sp>
      <p:sp>
        <p:nvSpPr>
          <p:cNvPr id="6" name="Slide Number Placeholder 5"/>
          <p:cNvSpPr>
            <a:spLocks noGrp="1"/>
          </p:cNvSpPr>
          <p:nvPr>
            <p:ph type="sldNum" sz="quarter" idx="12"/>
          </p:nvPr>
        </p:nvSpPr>
        <p:spPr>
          <a:xfrm>
            <a:off x="1069848" y="6355080"/>
            <a:ext cx="1520952" cy="365760"/>
          </a:xfrm>
          <a:prstGeom prst="rect">
            <a:avLst/>
          </a:prstGeom>
        </p:spPr>
        <p:txBody>
          <a:bodyPr/>
          <a:lstStyle/>
          <a:p>
            <a:fld id="{07F3F220-A92B-4003-B64E-7BAA0293B38B}"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B5E5408-F4BB-4C86-9C61-B446B0D31D36}" type="datetimeFigureOut">
              <a:rPr lang="en-US" smtClean="0"/>
              <a:pPr/>
              <a:t>11/23/2011</a:t>
            </a:fld>
            <a:endParaRPr lang="en-US"/>
          </a:p>
        </p:txBody>
      </p:sp>
      <p:sp>
        <p:nvSpPr>
          <p:cNvPr id="6" name="Footer Placeholder 5"/>
          <p:cNvSpPr>
            <a:spLocks noGrp="1"/>
          </p:cNvSpPr>
          <p:nvPr>
            <p:ph type="ftr" sz="quarter" idx="11"/>
          </p:nvPr>
        </p:nvSpPr>
        <p:spPr>
          <a:xfrm>
            <a:off x="2898648" y="6356350"/>
            <a:ext cx="3505200" cy="365760"/>
          </a:xfrm>
          <a:prstGeom prst="rect">
            <a:avLst/>
          </a:prstGeom>
        </p:spPr>
        <p:txBody>
          <a:bodyPr/>
          <a:lstStyle/>
          <a:p>
            <a:endParaRPr lang="en-US"/>
          </a:p>
        </p:txBody>
      </p:sp>
      <p:sp>
        <p:nvSpPr>
          <p:cNvPr id="7" name="Slide Number Placeholder 6"/>
          <p:cNvSpPr>
            <a:spLocks noGrp="1"/>
          </p:cNvSpPr>
          <p:nvPr>
            <p:ph type="sldNum" sz="quarter" idx="12"/>
          </p:nvPr>
        </p:nvSpPr>
        <p:spPr>
          <a:xfrm>
            <a:off x="612648" y="6356350"/>
            <a:ext cx="1981200" cy="365760"/>
          </a:xfrm>
          <a:prstGeom prst="rect">
            <a:avLst/>
          </a:prstGeom>
        </p:spPr>
        <p:txBody>
          <a:bodyPr/>
          <a:lstStyle/>
          <a:p>
            <a:fld id="{07F3F220-A92B-4003-B64E-7BAA0293B38B}"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B5E5408-F4BB-4C86-9C61-B446B0D31D36}" type="datetimeFigureOut">
              <a:rPr lang="en-US" smtClean="0"/>
              <a:pPr/>
              <a:t>11/23/2011</a:t>
            </a:fld>
            <a:endParaRPr lang="en-US"/>
          </a:p>
        </p:txBody>
      </p:sp>
      <p:sp>
        <p:nvSpPr>
          <p:cNvPr id="8" name="Footer Placeholder 7"/>
          <p:cNvSpPr>
            <a:spLocks noGrp="1"/>
          </p:cNvSpPr>
          <p:nvPr>
            <p:ph type="ftr" sz="quarter" idx="11"/>
          </p:nvPr>
        </p:nvSpPr>
        <p:spPr>
          <a:xfrm>
            <a:off x="2898648" y="6356350"/>
            <a:ext cx="3505200" cy="365760"/>
          </a:xfrm>
          <a:prstGeom prst="rect">
            <a:avLst/>
          </a:prstGeom>
        </p:spPr>
        <p:txBody>
          <a:bodyPr/>
          <a:lstStyle/>
          <a:p>
            <a:endParaRPr lang="en-US"/>
          </a:p>
        </p:txBody>
      </p:sp>
      <p:sp>
        <p:nvSpPr>
          <p:cNvPr id="9" name="Slide Number Placeholder 8"/>
          <p:cNvSpPr>
            <a:spLocks noGrp="1"/>
          </p:cNvSpPr>
          <p:nvPr>
            <p:ph type="sldNum" sz="quarter" idx="12"/>
          </p:nvPr>
        </p:nvSpPr>
        <p:spPr>
          <a:xfrm>
            <a:off x="612648" y="6356350"/>
            <a:ext cx="1981200" cy="365760"/>
          </a:xfrm>
          <a:prstGeom prst="rect">
            <a:avLst/>
          </a:prstGeom>
        </p:spPr>
        <p:txBody>
          <a:bodyPr/>
          <a:lstStyle/>
          <a:p>
            <a:fld id="{07F3F220-A92B-4003-B64E-7BAA0293B38B}"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B5E5408-F4BB-4C86-9C61-B446B0D31D36}" type="datetimeFigureOut">
              <a:rPr lang="en-US" smtClean="0"/>
              <a:pPr/>
              <a:t>11/23/2011</a:t>
            </a:fld>
            <a:endParaRPr lang="en-US"/>
          </a:p>
        </p:txBody>
      </p:sp>
      <p:sp>
        <p:nvSpPr>
          <p:cNvPr id="4" name="Footer Placeholder 3"/>
          <p:cNvSpPr>
            <a:spLocks noGrp="1"/>
          </p:cNvSpPr>
          <p:nvPr>
            <p:ph type="ftr" sz="quarter" idx="11"/>
          </p:nvPr>
        </p:nvSpPr>
        <p:spPr>
          <a:xfrm>
            <a:off x="2898648" y="6356350"/>
            <a:ext cx="3505200" cy="365760"/>
          </a:xfrm>
          <a:prstGeom prst="rect">
            <a:avLst/>
          </a:prstGeom>
        </p:spPr>
        <p:txBody>
          <a:bodyPr/>
          <a:lstStyle/>
          <a:p>
            <a:endParaRPr lang="en-US"/>
          </a:p>
        </p:txBody>
      </p:sp>
      <p:sp>
        <p:nvSpPr>
          <p:cNvPr id="5" name="Slide Number Placeholder 4"/>
          <p:cNvSpPr>
            <a:spLocks noGrp="1"/>
          </p:cNvSpPr>
          <p:nvPr>
            <p:ph type="sldNum" sz="quarter" idx="12"/>
          </p:nvPr>
        </p:nvSpPr>
        <p:spPr>
          <a:xfrm>
            <a:off x="612648" y="6356350"/>
            <a:ext cx="1981200" cy="365760"/>
          </a:xfrm>
          <a:prstGeom prst="rect">
            <a:avLst/>
          </a:prstGeom>
        </p:spPr>
        <p:txBody>
          <a:bodyPr/>
          <a:lstStyle/>
          <a:p>
            <a:fld id="{07F3F220-A92B-4003-B64E-7BAA0293B38B}"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5E5408-F4BB-4C86-9C61-B446B0D31D36}" type="datetimeFigureOut">
              <a:rPr lang="en-US" smtClean="0"/>
              <a:pPr/>
              <a:t>11/23/2011</a:t>
            </a:fld>
            <a:endParaRPr lang="en-US"/>
          </a:p>
        </p:txBody>
      </p:sp>
      <p:sp>
        <p:nvSpPr>
          <p:cNvPr id="3" name="Footer Placeholder 2"/>
          <p:cNvSpPr>
            <a:spLocks noGrp="1"/>
          </p:cNvSpPr>
          <p:nvPr>
            <p:ph type="ftr" sz="quarter" idx="11"/>
          </p:nvPr>
        </p:nvSpPr>
        <p:spPr>
          <a:xfrm>
            <a:off x="2898648" y="6356350"/>
            <a:ext cx="3505200" cy="365760"/>
          </a:xfrm>
          <a:prstGeom prst="rect">
            <a:avLst/>
          </a:prstGeom>
        </p:spPr>
        <p:txBody>
          <a:bodyPr/>
          <a:lstStyle/>
          <a:p>
            <a:endParaRPr lang="en-US"/>
          </a:p>
        </p:txBody>
      </p:sp>
      <p:sp>
        <p:nvSpPr>
          <p:cNvPr id="4" name="Slide Number Placeholder 3"/>
          <p:cNvSpPr>
            <a:spLocks noGrp="1"/>
          </p:cNvSpPr>
          <p:nvPr>
            <p:ph type="sldNum" sz="quarter" idx="12"/>
          </p:nvPr>
        </p:nvSpPr>
        <p:spPr>
          <a:xfrm>
            <a:off x="612648" y="6356350"/>
            <a:ext cx="1981200" cy="365760"/>
          </a:xfrm>
          <a:prstGeom prst="rect">
            <a:avLst/>
          </a:prstGeom>
        </p:spPr>
        <p:txBody>
          <a:bodyPr/>
          <a:lstStyle/>
          <a:p>
            <a:fld id="{07F3F220-A92B-4003-B64E-7BAA0293B38B}"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B5E5408-F4BB-4C86-9C61-B446B0D31D36}" type="datetimeFigureOut">
              <a:rPr lang="en-US" smtClean="0"/>
              <a:pPr/>
              <a:t>11/23/2011</a:t>
            </a:fld>
            <a:endParaRPr lang="en-US"/>
          </a:p>
        </p:txBody>
      </p:sp>
      <p:sp>
        <p:nvSpPr>
          <p:cNvPr id="6" name="Footer Placeholder 5"/>
          <p:cNvSpPr>
            <a:spLocks noGrp="1"/>
          </p:cNvSpPr>
          <p:nvPr>
            <p:ph type="ftr" sz="quarter" idx="11"/>
          </p:nvPr>
        </p:nvSpPr>
        <p:spPr>
          <a:xfrm>
            <a:off x="2898648" y="6356350"/>
            <a:ext cx="3505200" cy="365760"/>
          </a:xfrm>
          <a:prstGeom prst="rect">
            <a:avLst/>
          </a:prstGeom>
        </p:spPr>
        <p:txBody>
          <a:bodyPr/>
          <a:lstStyle/>
          <a:p>
            <a:endParaRPr lang="en-US"/>
          </a:p>
        </p:txBody>
      </p:sp>
      <p:sp>
        <p:nvSpPr>
          <p:cNvPr id="7" name="Slide Number Placeholder 6"/>
          <p:cNvSpPr>
            <a:spLocks noGrp="1"/>
          </p:cNvSpPr>
          <p:nvPr>
            <p:ph type="sldNum" sz="quarter" idx="12"/>
          </p:nvPr>
        </p:nvSpPr>
        <p:spPr>
          <a:xfrm>
            <a:off x="612648" y="6356350"/>
            <a:ext cx="1981200" cy="365760"/>
          </a:xfrm>
          <a:prstGeom prst="rect">
            <a:avLst/>
          </a:prstGeom>
        </p:spPr>
        <p:txBody>
          <a:bodyPr/>
          <a:lstStyle/>
          <a:p>
            <a:fld id="{07F3F220-A92B-4003-B64E-7BAA0293B38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B5E5408-F4BB-4C86-9C61-B446B0D31D36}" type="datetimeFigureOut">
              <a:rPr lang="en-US" smtClean="0"/>
              <a:pPr/>
              <a:t>11/23/2011</a:t>
            </a:fld>
            <a:endParaRPr lang="en-US"/>
          </a:p>
        </p:txBody>
      </p:sp>
      <p:sp>
        <p:nvSpPr>
          <p:cNvPr id="6" name="Footer Placeholder 5"/>
          <p:cNvSpPr>
            <a:spLocks noGrp="1"/>
          </p:cNvSpPr>
          <p:nvPr>
            <p:ph type="ftr" sz="quarter" idx="11"/>
          </p:nvPr>
        </p:nvSpPr>
        <p:spPr>
          <a:xfrm>
            <a:off x="2898648" y="6356350"/>
            <a:ext cx="3505200" cy="365760"/>
          </a:xfrm>
          <a:prstGeom prst="rect">
            <a:avLst/>
          </a:prstGeom>
        </p:spPr>
        <p:txBody>
          <a:bodyPr/>
          <a:lstStyle/>
          <a:p>
            <a:endParaRPr lang="en-US"/>
          </a:p>
        </p:txBody>
      </p:sp>
      <p:sp>
        <p:nvSpPr>
          <p:cNvPr id="7" name="Slide Number Placeholder 6"/>
          <p:cNvSpPr>
            <a:spLocks noGrp="1"/>
          </p:cNvSpPr>
          <p:nvPr>
            <p:ph type="sldNum" sz="quarter" idx="12"/>
          </p:nvPr>
        </p:nvSpPr>
        <p:spPr>
          <a:xfrm>
            <a:off x="612648" y="6356350"/>
            <a:ext cx="1981200" cy="365760"/>
          </a:xfrm>
          <a:prstGeom prst="rect">
            <a:avLst/>
          </a:prstGeom>
        </p:spPr>
        <p:txBody>
          <a:bodyPr/>
          <a:lstStyle/>
          <a:p>
            <a:fld id="{07F3F220-A92B-4003-B64E-7BAA0293B38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2B5E5408-F4BB-4C86-9C61-B446B0D31D36}" type="datetimeFigureOut">
              <a:rPr lang="en-US" smtClean="0"/>
              <a:pPr/>
              <a:t>11/23/2011</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886200"/>
            <a:ext cx="7010400" cy="990600"/>
          </a:xfrm>
        </p:spPr>
        <p:txBody>
          <a:bodyPr>
            <a:normAutofit/>
          </a:bodyPr>
          <a:lstStyle/>
          <a:p>
            <a:r>
              <a:rPr lang="en-US" sz="2000" dirty="0" smtClean="0">
                <a:latin typeface="+mn-lt"/>
              </a:rPr>
              <a:t>Bovée and Thill</a:t>
            </a:r>
            <a:r>
              <a:rPr lang="en-US" sz="2800" dirty="0" smtClean="0">
                <a:latin typeface="+mn-lt"/>
              </a:rPr>
              <a:t/>
            </a:r>
            <a:br>
              <a:rPr lang="en-US" sz="2800" dirty="0" smtClean="0">
                <a:latin typeface="+mn-lt"/>
              </a:rPr>
            </a:br>
            <a:r>
              <a:rPr lang="en-US" sz="2800" dirty="0" smtClean="0">
                <a:latin typeface="+mn-lt"/>
              </a:rPr>
              <a:t>Business Communication Hall of Fame</a:t>
            </a:r>
            <a:endParaRPr lang="en-US" sz="2800" dirty="0">
              <a:latin typeface="+mn-lt"/>
            </a:endParaRPr>
          </a:p>
        </p:txBody>
      </p:sp>
      <p:sp>
        <p:nvSpPr>
          <p:cNvPr id="3" name="Subtitle 2"/>
          <p:cNvSpPr>
            <a:spLocks noGrp="1"/>
          </p:cNvSpPr>
          <p:nvPr>
            <p:ph type="subTitle" idx="1"/>
          </p:nvPr>
        </p:nvSpPr>
        <p:spPr>
          <a:xfrm>
            <a:off x="1219200" y="5124450"/>
            <a:ext cx="7010400" cy="533400"/>
          </a:xfrm>
        </p:spPr>
        <p:txBody>
          <a:bodyPr/>
          <a:lstStyle/>
          <a:p>
            <a:r>
              <a:rPr lang="en-US" b="1" dirty="0" smtClean="0">
                <a:latin typeface="+mn-lt"/>
              </a:rPr>
              <a:t>Effective webpage design at TD Ameritrade</a:t>
            </a:r>
            <a:endParaRPr lang="en-US" b="1" dirty="0">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2400" b="1" dirty="0" smtClean="0">
                <a:latin typeface="+mn-lt"/>
              </a:rPr>
              <a:t>TD Ameritrade: Aligning form with function</a:t>
            </a:r>
            <a:endParaRPr lang="en-US" sz="2400" b="1" dirty="0">
              <a:latin typeface="+mn-lt"/>
            </a:endParaRPr>
          </a:p>
        </p:txBody>
      </p:sp>
      <p:pic>
        <p:nvPicPr>
          <p:cNvPr id="4" name="Picture 3" descr="BCT10 Figure 10-1 (TD Ameritrade).jpg"/>
          <p:cNvPicPr>
            <a:picLocks noChangeAspect="1"/>
          </p:cNvPicPr>
          <p:nvPr/>
        </p:nvPicPr>
        <p:blipFill>
          <a:blip r:embed="rId3" cstate="print"/>
          <a:stretch>
            <a:fillRect/>
          </a:stretch>
        </p:blipFill>
        <p:spPr>
          <a:xfrm>
            <a:off x="533400" y="1219200"/>
            <a:ext cx="8039135" cy="4953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2400" b="1" dirty="0" smtClean="0">
                <a:latin typeface="+mn-lt"/>
              </a:rPr>
              <a:t>TD Ameritrade: Aligning form with function</a:t>
            </a:r>
            <a:endParaRPr lang="en-US" sz="2400" b="1" dirty="0">
              <a:latin typeface="+mn-lt"/>
            </a:endParaRPr>
          </a:p>
        </p:txBody>
      </p:sp>
      <p:pic>
        <p:nvPicPr>
          <p:cNvPr id="4" name="Picture 3" descr="BCT10 Figure 10-1 (TD Ameritrade).jpg"/>
          <p:cNvPicPr>
            <a:picLocks noChangeAspect="1"/>
          </p:cNvPicPr>
          <p:nvPr/>
        </p:nvPicPr>
        <p:blipFill>
          <a:blip r:embed="rId3" cstate="print"/>
          <a:stretch>
            <a:fillRect/>
          </a:stretch>
        </p:blipFill>
        <p:spPr>
          <a:xfrm>
            <a:off x="533400" y="1219200"/>
            <a:ext cx="8039135" cy="4953000"/>
          </a:xfrm>
          <a:prstGeom prst="rect">
            <a:avLst/>
          </a:prstGeom>
        </p:spPr>
      </p:pic>
      <p:sp>
        <p:nvSpPr>
          <p:cNvPr id="5" name="Rounded Rectangle 4"/>
          <p:cNvSpPr/>
          <p:nvPr/>
        </p:nvSpPr>
        <p:spPr>
          <a:xfrm>
            <a:off x="1681543" y="2014270"/>
            <a:ext cx="365760" cy="152400"/>
          </a:xfrm>
          <a:prstGeom prst="roundRect">
            <a:avLst/>
          </a:prstGeom>
          <a:solidFill>
            <a:srgbClr val="0070C0">
              <a:alpha val="20000"/>
            </a:srgbClr>
          </a:solidFill>
          <a:ln>
            <a:solidFill>
              <a:srgbClr val="0070C0"/>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6" name="Rounded Rectangle 5"/>
          <p:cNvSpPr/>
          <p:nvPr/>
        </p:nvSpPr>
        <p:spPr>
          <a:xfrm>
            <a:off x="761999" y="2260122"/>
            <a:ext cx="457200" cy="182880"/>
          </a:xfrm>
          <a:prstGeom prst="roundRect">
            <a:avLst/>
          </a:prstGeom>
          <a:solidFill>
            <a:srgbClr val="0070C0">
              <a:alpha val="20000"/>
            </a:srgbClr>
          </a:solidFill>
          <a:ln>
            <a:solidFill>
              <a:srgbClr val="0070C0"/>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7" name="Rounded Rectangle 6"/>
          <p:cNvSpPr/>
          <p:nvPr/>
        </p:nvSpPr>
        <p:spPr>
          <a:xfrm>
            <a:off x="762000" y="3674852"/>
            <a:ext cx="2194560" cy="152400"/>
          </a:xfrm>
          <a:prstGeom prst="roundRect">
            <a:avLst/>
          </a:prstGeom>
          <a:solidFill>
            <a:srgbClr val="0070C0">
              <a:alpha val="20000"/>
            </a:srgbClr>
          </a:solidFill>
          <a:ln>
            <a:solidFill>
              <a:srgbClr val="0070C0"/>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6" name="TextBox 15"/>
          <p:cNvSpPr txBox="1"/>
          <p:nvPr/>
        </p:nvSpPr>
        <p:spPr>
          <a:xfrm>
            <a:off x="2743200" y="1600200"/>
            <a:ext cx="2819400" cy="1754326"/>
          </a:xfrm>
          <a:prstGeom prst="rect">
            <a:avLst/>
          </a:prstGeom>
          <a:solidFill>
            <a:schemeClr val="accent5">
              <a:lumMod val="90000"/>
            </a:schemeClr>
          </a:solidFill>
          <a:ln>
            <a:solidFill>
              <a:srgbClr val="0070C0"/>
            </a:solidFill>
          </a:ln>
          <a:effectLst>
            <a:outerShdw blurRad="50800" dist="38100" dir="2700000" algn="tl" rotWithShape="0">
              <a:prstClr val="black">
                <a:alpha val="40000"/>
              </a:prstClr>
            </a:outerShdw>
          </a:effectLst>
        </p:spPr>
        <p:txBody>
          <a:bodyPr wrap="square" rtlCol="0">
            <a:spAutoFit/>
          </a:bodyPr>
          <a:lstStyle/>
          <a:p>
            <a:r>
              <a:rPr lang="en-US" dirty="0" smtClean="0"/>
              <a:t>The main idea of “choose TD Ameritrade” is echoed from the webpage tab, through the introductory text, and down to the specific details.</a:t>
            </a:r>
            <a:endParaRPr lang="en-US" sz="4400" dirty="0"/>
          </a:p>
        </p:txBody>
      </p:sp>
      <p:sp>
        <p:nvSpPr>
          <p:cNvPr id="17" name="Freeform 16"/>
          <p:cNvSpPr/>
          <p:nvPr/>
        </p:nvSpPr>
        <p:spPr>
          <a:xfrm>
            <a:off x="1130060" y="2143665"/>
            <a:ext cx="646982" cy="1470803"/>
          </a:xfrm>
          <a:custGeom>
            <a:avLst/>
            <a:gdLst>
              <a:gd name="connsiteX0" fmla="*/ 646982 w 646982"/>
              <a:gd name="connsiteY0" fmla="*/ 47444 h 1470803"/>
              <a:gd name="connsiteX1" fmla="*/ 103517 w 646982"/>
              <a:gd name="connsiteY1" fmla="*/ 237226 h 1470803"/>
              <a:gd name="connsiteX2" fmla="*/ 25880 w 646982"/>
              <a:gd name="connsiteY2" fmla="*/ 1470803 h 1470803"/>
            </a:gdLst>
            <a:ahLst/>
            <a:cxnLst>
              <a:cxn ang="0">
                <a:pos x="connsiteX0" y="connsiteY0"/>
              </a:cxn>
              <a:cxn ang="0">
                <a:pos x="connsiteX1" y="connsiteY1"/>
              </a:cxn>
              <a:cxn ang="0">
                <a:pos x="connsiteX2" y="connsiteY2"/>
              </a:cxn>
            </a:cxnLst>
            <a:rect l="l" t="t" r="r" b="b"/>
            <a:pathLst>
              <a:path w="646982" h="1470803">
                <a:moveTo>
                  <a:pt x="646982" y="47444"/>
                </a:moveTo>
                <a:cubicBezTo>
                  <a:pt x="427008" y="23722"/>
                  <a:pt x="207034" y="0"/>
                  <a:pt x="103517" y="237226"/>
                </a:cubicBezTo>
                <a:cubicBezTo>
                  <a:pt x="0" y="474452"/>
                  <a:pt x="12940" y="972627"/>
                  <a:pt x="25880" y="1470803"/>
                </a:cubicBezTo>
              </a:path>
            </a:pathLst>
          </a:custGeom>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CT10 Figure 10-1 (TD Ameritrade).jpg"/>
          <p:cNvPicPr>
            <a:picLocks noChangeAspect="1"/>
          </p:cNvPicPr>
          <p:nvPr/>
        </p:nvPicPr>
        <p:blipFill>
          <a:blip r:embed="rId3" cstate="print"/>
          <a:stretch>
            <a:fillRect/>
          </a:stretch>
        </p:blipFill>
        <p:spPr>
          <a:xfrm>
            <a:off x="533400" y="1219200"/>
            <a:ext cx="8039135" cy="4953000"/>
          </a:xfrm>
          <a:prstGeom prst="rect">
            <a:avLst/>
          </a:prstGeom>
        </p:spPr>
      </p:pic>
      <p:sp>
        <p:nvSpPr>
          <p:cNvPr id="2" name="Title 1"/>
          <p:cNvSpPr>
            <a:spLocks noGrp="1"/>
          </p:cNvSpPr>
          <p:nvPr>
            <p:ph type="title"/>
          </p:nvPr>
        </p:nvSpPr>
        <p:spPr/>
        <p:txBody>
          <a:bodyPr anchor="ctr">
            <a:normAutofit/>
          </a:bodyPr>
          <a:lstStyle/>
          <a:p>
            <a:r>
              <a:rPr lang="en-US" sz="2400" b="1" dirty="0" smtClean="0">
                <a:latin typeface="+mn-lt"/>
              </a:rPr>
              <a:t>TD Ameritrade: Aligning form with function</a:t>
            </a:r>
            <a:endParaRPr lang="en-US" sz="2400" b="1" dirty="0">
              <a:latin typeface="+mn-lt"/>
            </a:endParaRPr>
          </a:p>
        </p:txBody>
      </p:sp>
      <p:sp>
        <p:nvSpPr>
          <p:cNvPr id="7" name="Rounded Rectangle 6"/>
          <p:cNvSpPr/>
          <p:nvPr/>
        </p:nvSpPr>
        <p:spPr>
          <a:xfrm>
            <a:off x="685800" y="2438400"/>
            <a:ext cx="4343400" cy="762000"/>
          </a:xfrm>
          <a:prstGeom prst="roundRect">
            <a:avLst/>
          </a:prstGeom>
          <a:solidFill>
            <a:srgbClr val="0070C0">
              <a:alpha val="20000"/>
            </a:srgbClr>
          </a:solidFill>
          <a:ln>
            <a:solidFill>
              <a:srgbClr val="0070C0"/>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6" name="TextBox 15"/>
          <p:cNvSpPr txBox="1"/>
          <p:nvPr/>
        </p:nvSpPr>
        <p:spPr>
          <a:xfrm>
            <a:off x="5105400" y="2286000"/>
            <a:ext cx="2819400" cy="1200329"/>
          </a:xfrm>
          <a:prstGeom prst="rect">
            <a:avLst/>
          </a:prstGeom>
          <a:solidFill>
            <a:schemeClr val="accent5">
              <a:lumMod val="90000"/>
            </a:schemeClr>
          </a:solidFill>
          <a:ln>
            <a:solidFill>
              <a:srgbClr val="0070C0"/>
            </a:solidFill>
          </a:ln>
          <a:effectLst>
            <a:outerShdw blurRad="50800" dist="38100" dir="2700000" algn="tl" rotWithShape="0">
              <a:prstClr val="black">
                <a:alpha val="40000"/>
              </a:prstClr>
            </a:outerShdw>
          </a:effectLst>
        </p:spPr>
        <p:txBody>
          <a:bodyPr wrap="square" rtlCol="0">
            <a:spAutoFit/>
          </a:bodyPr>
          <a:lstStyle/>
          <a:p>
            <a:r>
              <a:rPr lang="en-US" dirty="0" smtClean="0"/>
              <a:t>The headline and introductory paragraph address universal concerns among investors. </a:t>
            </a:r>
            <a:endParaRPr lang="en-US" sz="4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CT10 Figure 10-1 (TD Ameritrade).jpg"/>
          <p:cNvPicPr>
            <a:picLocks noChangeAspect="1"/>
          </p:cNvPicPr>
          <p:nvPr/>
        </p:nvPicPr>
        <p:blipFill>
          <a:blip r:embed="rId3" cstate="print"/>
          <a:stretch>
            <a:fillRect/>
          </a:stretch>
        </p:blipFill>
        <p:spPr>
          <a:xfrm>
            <a:off x="533400" y="1219200"/>
            <a:ext cx="8039135" cy="4953000"/>
          </a:xfrm>
          <a:prstGeom prst="rect">
            <a:avLst/>
          </a:prstGeom>
        </p:spPr>
      </p:pic>
      <p:sp>
        <p:nvSpPr>
          <p:cNvPr id="2" name="Title 1"/>
          <p:cNvSpPr>
            <a:spLocks noGrp="1"/>
          </p:cNvSpPr>
          <p:nvPr>
            <p:ph type="title"/>
          </p:nvPr>
        </p:nvSpPr>
        <p:spPr/>
        <p:txBody>
          <a:bodyPr anchor="ctr">
            <a:normAutofit/>
          </a:bodyPr>
          <a:lstStyle/>
          <a:p>
            <a:r>
              <a:rPr lang="en-US" sz="2400" b="1" dirty="0" smtClean="0">
                <a:latin typeface="+mn-lt"/>
              </a:rPr>
              <a:t>TD Ameritrade: Aligning form with function</a:t>
            </a:r>
            <a:endParaRPr lang="en-US" sz="2400" b="1" dirty="0">
              <a:latin typeface="+mn-lt"/>
            </a:endParaRPr>
          </a:p>
        </p:txBody>
      </p:sp>
      <p:sp>
        <p:nvSpPr>
          <p:cNvPr id="7" name="Rounded Rectangle 6"/>
          <p:cNvSpPr/>
          <p:nvPr/>
        </p:nvSpPr>
        <p:spPr>
          <a:xfrm>
            <a:off x="685800" y="2438400"/>
            <a:ext cx="1981200" cy="228600"/>
          </a:xfrm>
          <a:prstGeom prst="roundRect">
            <a:avLst/>
          </a:prstGeom>
          <a:solidFill>
            <a:srgbClr val="0070C0">
              <a:alpha val="20000"/>
            </a:srgbClr>
          </a:solidFill>
          <a:ln>
            <a:solidFill>
              <a:srgbClr val="0070C0"/>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6" name="TextBox 15"/>
          <p:cNvSpPr txBox="1"/>
          <p:nvPr/>
        </p:nvSpPr>
        <p:spPr>
          <a:xfrm>
            <a:off x="2819400" y="2438400"/>
            <a:ext cx="2819400" cy="1754326"/>
          </a:xfrm>
          <a:prstGeom prst="rect">
            <a:avLst/>
          </a:prstGeom>
          <a:solidFill>
            <a:schemeClr val="accent5">
              <a:lumMod val="90000"/>
            </a:schemeClr>
          </a:solidFill>
          <a:ln>
            <a:solidFill>
              <a:srgbClr val="0070C0"/>
            </a:solidFill>
          </a:ln>
          <a:effectLst>
            <a:outerShdw blurRad="50800" dist="38100" dir="2700000" algn="tl" rotWithShape="0">
              <a:prstClr val="black">
                <a:alpha val="40000"/>
              </a:prstClr>
            </a:outerShdw>
          </a:effectLst>
        </p:spPr>
        <p:txBody>
          <a:bodyPr wrap="square" rtlCol="0">
            <a:spAutoFit/>
          </a:bodyPr>
          <a:lstStyle/>
          <a:p>
            <a:r>
              <a:rPr lang="en-US" dirty="0" smtClean="0"/>
              <a:t>These six supporting points—each of which reflects a key audience need—back up the top-level message of “A better way to invest.”</a:t>
            </a:r>
            <a:endParaRPr lang="en-US" sz="4400" dirty="0"/>
          </a:p>
        </p:txBody>
      </p:sp>
      <p:sp>
        <p:nvSpPr>
          <p:cNvPr id="6" name="Rounded Rectangle 5"/>
          <p:cNvSpPr/>
          <p:nvPr/>
        </p:nvSpPr>
        <p:spPr>
          <a:xfrm>
            <a:off x="762000" y="3810000"/>
            <a:ext cx="1600200" cy="2286000"/>
          </a:xfrm>
          <a:prstGeom prst="roundRect">
            <a:avLst/>
          </a:prstGeom>
          <a:solidFill>
            <a:srgbClr val="0070C0">
              <a:alpha val="20000"/>
            </a:srgbClr>
          </a:solidFill>
          <a:ln>
            <a:solidFill>
              <a:srgbClr val="0070C0"/>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cxnSp>
        <p:nvCxnSpPr>
          <p:cNvPr id="12" name="Straight Arrow Connector 11"/>
          <p:cNvCxnSpPr/>
          <p:nvPr/>
        </p:nvCxnSpPr>
        <p:spPr>
          <a:xfrm rot="5400000">
            <a:off x="75406" y="3317502"/>
            <a:ext cx="1219994" cy="79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CT10 Figure 10-1 (TD Ameritrade).jpg"/>
          <p:cNvPicPr>
            <a:picLocks noChangeAspect="1"/>
          </p:cNvPicPr>
          <p:nvPr/>
        </p:nvPicPr>
        <p:blipFill>
          <a:blip r:embed="rId3" cstate="print"/>
          <a:stretch>
            <a:fillRect/>
          </a:stretch>
        </p:blipFill>
        <p:spPr>
          <a:xfrm>
            <a:off x="533400" y="1219200"/>
            <a:ext cx="8039135" cy="4953000"/>
          </a:xfrm>
          <a:prstGeom prst="rect">
            <a:avLst/>
          </a:prstGeom>
        </p:spPr>
      </p:pic>
      <p:sp>
        <p:nvSpPr>
          <p:cNvPr id="2" name="Title 1"/>
          <p:cNvSpPr>
            <a:spLocks noGrp="1"/>
          </p:cNvSpPr>
          <p:nvPr>
            <p:ph type="title"/>
          </p:nvPr>
        </p:nvSpPr>
        <p:spPr/>
        <p:txBody>
          <a:bodyPr anchor="ctr">
            <a:normAutofit/>
          </a:bodyPr>
          <a:lstStyle/>
          <a:p>
            <a:r>
              <a:rPr lang="en-US" sz="2400" b="1" dirty="0" smtClean="0">
                <a:latin typeface="+mn-lt"/>
              </a:rPr>
              <a:t>TD Ameritrade: Aligning form with function</a:t>
            </a:r>
            <a:endParaRPr lang="en-US" sz="2400" b="1" dirty="0">
              <a:latin typeface="+mn-lt"/>
            </a:endParaRPr>
          </a:p>
        </p:txBody>
      </p:sp>
      <p:sp>
        <p:nvSpPr>
          <p:cNvPr id="16" name="TextBox 15"/>
          <p:cNvSpPr txBox="1"/>
          <p:nvPr/>
        </p:nvSpPr>
        <p:spPr>
          <a:xfrm>
            <a:off x="2895600" y="1295400"/>
            <a:ext cx="3886200" cy="2308324"/>
          </a:xfrm>
          <a:prstGeom prst="rect">
            <a:avLst/>
          </a:prstGeom>
          <a:solidFill>
            <a:schemeClr val="accent5">
              <a:lumMod val="90000"/>
            </a:schemeClr>
          </a:solidFill>
          <a:ln>
            <a:solidFill>
              <a:srgbClr val="0070C0"/>
            </a:solidFill>
          </a:ln>
          <a:effectLst>
            <a:outerShdw blurRad="50800" dist="38100" dir="2700000" algn="tl" rotWithShape="0">
              <a:prstClr val="black">
                <a:alpha val="40000"/>
              </a:prstClr>
            </a:outerShdw>
          </a:effectLst>
        </p:spPr>
        <p:txBody>
          <a:bodyPr wrap="square" rtlCol="0">
            <a:spAutoFit/>
          </a:bodyPr>
          <a:lstStyle/>
          <a:p>
            <a:r>
              <a:rPr lang="en-US" dirty="0" smtClean="0"/>
              <a:t>Each of the six supporting points is presented at four levels of detail:</a:t>
            </a:r>
          </a:p>
          <a:p>
            <a:pPr marL="342900" indent="-342900">
              <a:buAutoNum type="arabicParenBoth"/>
            </a:pPr>
            <a:r>
              <a:rPr lang="en-US" dirty="0" smtClean="0"/>
              <a:t>The short message of the button labels at the far left</a:t>
            </a:r>
          </a:p>
          <a:p>
            <a:pPr marL="342900" indent="-342900">
              <a:buAutoNum type="arabicParenBoth"/>
            </a:pPr>
            <a:r>
              <a:rPr lang="en-US" dirty="0" smtClean="0"/>
              <a:t>The simple visual icon</a:t>
            </a:r>
          </a:p>
          <a:p>
            <a:pPr marL="342900" indent="-342900">
              <a:buAutoNum type="arabicParenBoth"/>
            </a:pPr>
            <a:r>
              <a:rPr lang="en-US" dirty="0" smtClean="0"/>
              <a:t>A short paragraph with a headline that echoes the audience need</a:t>
            </a:r>
          </a:p>
          <a:p>
            <a:pPr marL="342900" indent="-342900">
              <a:buAutoNum type="arabicParenBoth"/>
            </a:pPr>
            <a:r>
              <a:rPr lang="en-US" dirty="0" smtClean="0"/>
              <a:t>Additional pages with full details</a:t>
            </a:r>
            <a:endParaRPr lang="en-US" sz="4400" dirty="0"/>
          </a:p>
        </p:txBody>
      </p:sp>
      <p:sp>
        <p:nvSpPr>
          <p:cNvPr id="6" name="Rounded Rectangle 5"/>
          <p:cNvSpPr/>
          <p:nvPr/>
        </p:nvSpPr>
        <p:spPr>
          <a:xfrm>
            <a:off x="762000" y="3810000"/>
            <a:ext cx="1600200" cy="381000"/>
          </a:xfrm>
          <a:prstGeom prst="roundRect">
            <a:avLst/>
          </a:prstGeom>
          <a:solidFill>
            <a:srgbClr val="0070C0">
              <a:alpha val="20000"/>
            </a:srgbClr>
          </a:solidFill>
          <a:ln>
            <a:solidFill>
              <a:srgbClr val="0070C0"/>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3" name="Freeform 12"/>
          <p:cNvSpPr/>
          <p:nvPr/>
        </p:nvSpPr>
        <p:spPr>
          <a:xfrm>
            <a:off x="2475781" y="3925019"/>
            <a:ext cx="5055079" cy="1285336"/>
          </a:xfrm>
          <a:custGeom>
            <a:avLst/>
            <a:gdLst>
              <a:gd name="connsiteX0" fmla="*/ 0 w 5055079"/>
              <a:gd name="connsiteY0" fmla="*/ 43132 h 1285336"/>
              <a:gd name="connsiteX1" fmla="*/ 4071668 w 5055079"/>
              <a:gd name="connsiteY1" fmla="*/ 207034 h 1285336"/>
              <a:gd name="connsiteX2" fmla="*/ 5055079 w 5055079"/>
              <a:gd name="connsiteY2" fmla="*/ 1285336 h 1285336"/>
            </a:gdLst>
            <a:ahLst/>
            <a:cxnLst>
              <a:cxn ang="0">
                <a:pos x="connsiteX0" y="connsiteY0"/>
              </a:cxn>
              <a:cxn ang="0">
                <a:pos x="connsiteX1" y="connsiteY1"/>
              </a:cxn>
              <a:cxn ang="0">
                <a:pos x="connsiteX2" y="connsiteY2"/>
              </a:cxn>
            </a:cxnLst>
            <a:rect l="l" t="t" r="r" b="b"/>
            <a:pathLst>
              <a:path w="5055079" h="1285336">
                <a:moveTo>
                  <a:pt x="0" y="43132"/>
                </a:moveTo>
                <a:cubicBezTo>
                  <a:pt x="1614577" y="21566"/>
                  <a:pt x="3229155" y="0"/>
                  <a:pt x="4071668" y="207034"/>
                </a:cubicBezTo>
                <a:cubicBezTo>
                  <a:pt x="4914181" y="414068"/>
                  <a:pt x="4984630" y="849702"/>
                  <a:pt x="5055079" y="1285336"/>
                </a:cubicBezTo>
              </a:path>
            </a:pathLst>
          </a:custGeom>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CT10 Figure 10-1 (TD Ameritrade).jpg"/>
          <p:cNvPicPr>
            <a:picLocks noChangeAspect="1"/>
          </p:cNvPicPr>
          <p:nvPr/>
        </p:nvPicPr>
        <p:blipFill>
          <a:blip r:embed="rId3" cstate="print"/>
          <a:stretch>
            <a:fillRect/>
          </a:stretch>
        </p:blipFill>
        <p:spPr>
          <a:xfrm>
            <a:off x="533400" y="1219200"/>
            <a:ext cx="8039135" cy="4953000"/>
          </a:xfrm>
          <a:prstGeom prst="rect">
            <a:avLst/>
          </a:prstGeom>
        </p:spPr>
      </p:pic>
      <p:sp>
        <p:nvSpPr>
          <p:cNvPr id="2" name="Title 1"/>
          <p:cNvSpPr>
            <a:spLocks noGrp="1"/>
          </p:cNvSpPr>
          <p:nvPr>
            <p:ph type="title"/>
          </p:nvPr>
        </p:nvSpPr>
        <p:spPr/>
        <p:txBody>
          <a:bodyPr anchor="ctr">
            <a:normAutofit/>
          </a:bodyPr>
          <a:lstStyle/>
          <a:p>
            <a:r>
              <a:rPr lang="en-US" sz="2400" b="1" dirty="0" smtClean="0">
                <a:latin typeface="+mn-lt"/>
              </a:rPr>
              <a:t>TD Ameritrade: Aligning form with function</a:t>
            </a:r>
            <a:endParaRPr lang="en-US" sz="2400" b="1" dirty="0">
              <a:latin typeface="+mn-lt"/>
            </a:endParaRPr>
          </a:p>
        </p:txBody>
      </p:sp>
      <p:sp>
        <p:nvSpPr>
          <p:cNvPr id="16" name="TextBox 15"/>
          <p:cNvSpPr txBox="1"/>
          <p:nvPr/>
        </p:nvSpPr>
        <p:spPr>
          <a:xfrm>
            <a:off x="533400" y="2133600"/>
            <a:ext cx="3276600" cy="1754326"/>
          </a:xfrm>
          <a:prstGeom prst="rect">
            <a:avLst/>
          </a:prstGeom>
          <a:solidFill>
            <a:schemeClr val="accent5">
              <a:lumMod val="90000"/>
            </a:schemeClr>
          </a:solidFill>
          <a:ln>
            <a:solidFill>
              <a:srgbClr val="0070C0"/>
            </a:solidFill>
          </a:ln>
          <a:effectLst>
            <a:outerShdw blurRad="50800" dist="38100" dir="2700000" algn="tl" rotWithShape="0">
              <a:prstClr val="black">
                <a:alpha val="40000"/>
              </a:prstClr>
            </a:outerShdw>
          </a:effectLst>
        </p:spPr>
        <p:txBody>
          <a:bodyPr wrap="square" rtlCol="0">
            <a:spAutoFit/>
          </a:bodyPr>
          <a:lstStyle/>
          <a:p>
            <a:r>
              <a:rPr lang="en-US" dirty="0" smtClean="0"/>
              <a:t>The down-then-across flow wraps around this single “hotspot,” an endorsement from a well-known source that boosts the credibility of the company’s promotional message.</a:t>
            </a:r>
            <a:endParaRPr lang="en-US" sz="4400" dirty="0"/>
          </a:p>
        </p:txBody>
      </p:sp>
      <p:sp>
        <p:nvSpPr>
          <p:cNvPr id="6" name="Rounded Rectangle 5"/>
          <p:cNvSpPr/>
          <p:nvPr/>
        </p:nvSpPr>
        <p:spPr>
          <a:xfrm>
            <a:off x="5105400" y="2209800"/>
            <a:ext cx="3352800" cy="1371600"/>
          </a:xfrm>
          <a:prstGeom prst="roundRect">
            <a:avLst/>
          </a:prstGeom>
          <a:solidFill>
            <a:srgbClr val="0070C0">
              <a:alpha val="20000"/>
            </a:srgbClr>
          </a:solidFill>
          <a:ln>
            <a:solidFill>
              <a:srgbClr val="0070C0"/>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cxnSp>
        <p:nvCxnSpPr>
          <p:cNvPr id="7" name="Straight Arrow Connector 6"/>
          <p:cNvCxnSpPr/>
          <p:nvPr/>
        </p:nvCxnSpPr>
        <p:spPr>
          <a:xfrm>
            <a:off x="3810000" y="2438400"/>
            <a:ext cx="1219994" cy="79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2400" b="1" dirty="0" smtClean="0">
                <a:latin typeface="+mn-lt"/>
              </a:rPr>
              <a:t>TD Ameritrade: Aligning form with function</a:t>
            </a:r>
            <a:endParaRPr lang="en-US" sz="2400" b="1" dirty="0">
              <a:latin typeface="+mn-lt"/>
            </a:endParaRPr>
          </a:p>
        </p:txBody>
      </p:sp>
      <p:pic>
        <p:nvPicPr>
          <p:cNvPr id="4" name="Picture 3" descr="BCT10 Figure 10-1 (TD Ameritrade).jpg"/>
          <p:cNvPicPr>
            <a:picLocks noChangeAspect="1"/>
          </p:cNvPicPr>
          <p:nvPr/>
        </p:nvPicPr>
        <p:blipFill>
          <a:blip r:embed="rId3" cstate="print"/>
          <a:stretch>
            <a:fillRect/>
          </a:stretch>
        </p:blipFill>
        <p:spPr>
          <a:xfrm>
            <a:off x="533400" y="1219200"/>
            <a:ext cx="8039135" cy="4953000"/>
          </a:xfrm>
          <a:prstGeom prst="rect">
            <a:avLst/>
          </a:prstGeom>
        </p:spPr>
      </p:pic>
      <p:sp>
        <p:nvSpPr>
          <p:cNvPr id="18" name="Freeform 17"/>
          <p:cNvSpPr/>
          <p:nvPr/>
        </p:nvSpPr>
        <p:spPr>
          <a:xfrm>
            <a:off x="370936" y="2406770"/>
            <a:ext cx="6984521" cy="3495135"/>
          </a:xfrm>
          <a:custGeom>
            <a:avLst/>
            <a:gdLst>
              <a:gd name="connsiteX0" fmla="*/ 1362973 w 6984521"/>
              <a:gd name="connsiteY0" fmla="*/ 0 h 3495135"/>
              <a:gd name="connsiteX1" fmla="*/ 776377 w 6984521"/>
              <a:gd name="connsiteY1" fmla="*/ 2216988 h 3495135"/>
              <a:gd name="connsiteX2" fmla="*/ 6021238 w 6984521"/>
              <a:gd name="connsiteY2" fmla="*/ 3312543 h 3495135"/>
              <a:gd name="connsiteX3" fmla="*/ 6556075 w 6984521"/>
              <a:gd name="connsiteY3" fmla="*/ 1121434 h 3495135"/>
              <a:gd name="connsiteX4" fmla="*/ 6556075 w 6984521"/>
              <a:gd name="connsiteY4" fmla="*/ 1121434 h 34951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84521" h="3495135">
                <a:moveTo>
                  <a:pt x="1362973" y="0"/>
                </a:moveTo>
                <a:cubicBezTo>
                  <a:pt x="681486" y="832449"/>
                  <a:pt x="0" y="1664898"/>
                  <a:pt x="776377" y="2216988"/>
                </a:cubicBezTo>
                <a:cubicBezTo>
                  <a:pt x="1552755" y="2769079"/>
                  <a:pt x="5057955" y="3495135"/>
                  <a:pt x="6021238" y="3312543"/>
                </a:cubicBezTo>
                <a:cubicBezTo>
                  <a:pt x="6984521" y="3129951"/>
                  <a:pt x="6556075" y="1121434"/>
                  <a:pt x="6556075" y="1121434"/>
                </a:cubicBezTo>
                <a:lnTo>
                  <a:pt x="6556075" y="1121434"/>
                </a:lnTo>
              </a:path>
            </a:pathLst>
          </a:custGeom>
          <a:ln w="76200">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EBC9 Quick Learning Guides">
      <a:dk1>
        <a:sysClr val="windowText" lastClr="000000"/>
      </a:dk1>
      <a:lt1>
        <a:sysClr val="window" lastClr="FFFFFF"/>
      </a:lt1>
      <a:dk2>
        <a:srgbClr val="0068B0"/>
      </a:dk2>
      <a:lt2>
        <a:srgbClr val="EEECE1"/>
      </a:lt2>
      <a:accent1>
        <a:srgbClr val="0068B0"/>
      </a:accent1>
      <a:accent2>
        <a:srgbClr val="99CA3C"/>
      </a:accent2>
      <a:accent3>
        <a:srgbClr val="F36F21"/>
      </a:accent3>
      <a:accent4>
        <a:srgbClr val="FCDCC8"/>
      </a:accent4>
      <a:accent5>
        <a:srgbClr val="B9E3FF"/>
      </a:accent5>
      <a:accent6>
        <a:srgbClr val="E3000F"/>
      </a:accent6>
      <a:hlink>
        <a:srgbClr val="0000FF"/>
      </a:hlink>
      <a:folHlink>
        <a:srgbClr val="8000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181</TotalTime>
  <Words>641</Words>
  <Application>Microsoft Office PowerPoint</Application>
  <PresentationFormat>On-screen Show (4:3)</PresentationFormat>
  <Paragraphs>36</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Origin</vt:lpstr>
      <vt:lpstr>Bovée and Thill Business Communication Hall of Fame</vt:lpstr>
      <vt:lpstr>TD Ameritrade: Aligning form with function</vt:lpstr>
      <vt:lpstr>TD Ameritrade: Aligning form with function</vt:lpstr>
      <vt:lpstr>TD Ameritrade: Aligning form with function</vt:lpstr>
      <vt:lpstr>TD Ameritrade: Aligning form with function</vt:lpstr>
      <vt:lpstr>TD Ameritrade: Aligning form with function</vt:lpstr>
      <vt:lpstr>TD Ameritrade: Aligning form with function</vt:lpstr>
      <vt:lpstr>TD Ameritrade: Aligning form with function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Communication Hall of Fame</dc:title>
  <dc:creator>George Dovel</dc:creator>
  <cp:lastModifiedBy>Court</cp:lastModifiedBy>
  <cp:revision>30</cp:revision>
  <dcterms:created xsi:type="dcterms:W3CDTF">2010-08-22T20:26:14Z</dcterms:created>
  <dcterms:modified xsi:type="dcterms:W3CDTF">2011-11-24T04:41:03Z</dcterms:modified>
</cp:coreProperties>
</file>